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20"/>
  </p:notesMasterIdLst>
  <p:handoutMasterIdLst>
    <p:handoutMasterId r:id="rId21"/>
  </p:handoutMasterIdLst>
  <p:sldIdLst>
    <p:sldId id="256" r:id="rId5"/>
    <p:sldId id="271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8" r:id="rId17"/>
    <p:sldId id="295" r:id="rId18"/>
    <p:sldId id="296" r:id="rId19"/>
  </p:sldIdLst>
  <p:sldSz cx="9144000" cy="6858000" type="screen4x3"/>
  <p:notesSz cx="7104063" cy="10234613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4E8650B8-DDA1-42FB-8F81-EB174D028594}">
          <p14:sldIdLst>
            <p14:sldId id="256"/>
            <p14:sldId id="271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8"/>
            <p14:sldId id="295"/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rremans Wim" initials="BW" lastIdx="1" clrIdx="0">
    <p:extLst>
      <p:ext uri="{19B8F6BF-5375-455C-9EA6-DF929625EA0E}">
        <p15:presenceInfo xmlns:p15="http://schemas.microsoft.com/office/powerpoint/2012/main" userId="S::wim.borremans@limburg.be::3b0ac3ce-0ad7-465f-9847-2be73965b3a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C9F5"/>
    <a:srgbClr val="90D3E3"/>
    <a:srgbClr val="FF2A3F"/>
    <a:srgbClr val="FF3E00"/>
    <a:srgbClr val="E0A200"/>
    <a:srgbClr val="0069B4"/>
    <a:srgbClr val="0066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708183-C62D-0707-CD86-C01FCE643A24}" v="2" dt="2020-11-19T18:00:47.784"/>
    <p1510:client id="{85B14D51-B1AF-F180-D28D-31254084A00C}" v="2" dt="2020-10-24T17:24:26.350"/>
    <p1510:client id="{C6986445-7118-A46E-D1CE-D53470DED00D}" v="2" dt="2020-10-15T17:02:51.4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89636" autoAdjust="0"/>
  </p:normalViewPr>
  <p:slideViewPr>
    <p:cSldViewPr>
      <p:cViewPr varScale="1">
        <p:scale>
          <a:sx n="60" d="100"/>
          <a:sy n="60" d="100"/>
        </p:scale>
        <p:origin x="1496" y="4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5098" tIns="47549" rIns="95098" bIns="47549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5098" tIns="47549" rIns="95098" bIns="47549" rtlCol="0"/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5098" tIns="47549" rIns="95098" bIns="47549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3993" y="9721107"/>
            <a:ext cx="3078427" cy="513507"/>
          </a:xfrm>
          <a:prstGeom prst="rect">
            <a:avLst/>
          </a:prstGeom>
        </p:spPr>
        <p:txBody>
          <a:bodyPr vert="horz" lIns="95098" tIns="47549" rIns="95098" bIns="47549" rtlCol="0" anchor="b"/>
          <a:lstStyle>
            <a:lvl1pPr algn="r">
              <a:defRPr sz="1200"/>
            </a:lvl1pPr>
          </a:lstStyle>
          <a:p>
            <a:fld id="{D0D6D8D3-A2FD-4747-AF9C-9AC2CCF310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52137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5098" tIns="47549" rIns="95098" bIns="47549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5098" tIns="47549" rIns="95098" bIns="47549" rtlCol="0"/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7938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98" tIns="47549" rIns="95098" bIns="47549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9"/>
          </a:xfrm>
          <a:prstGeom prst="rect">
            <a:avLst/>
          </a:prstGeom>
        </p:spPr>
        <p:txBody>
          <a:bodyPr vert="horz" lIns="95098" tIns="47549" rIns="95098" bIns="47549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5098" tIns="47549" rIns="95098" bIns="47549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3507"/>
          </a:xfrm>
          <a:prstGeom prst="rect">
            <a:avLst/>
          </a:prstGeom>
        </p:spPr>
        <p:txBody>
          <a:bodyPr vert="horz" lIns="95098" tIns="47549" rIns="95098" bIns="47549" rtlCol="0" anchor="b"/>
          <a:lstStyle>
            <a:lvl1pPr algn="r">
              <a:defRPr sz="1200"/>
            </a:lvl1pPr>
          </a:lstStyle>
          <a:p>
            <a:fld id="{B565BADE-8186-314D-B64D-7135538902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253517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5BADE-8186-314D-B64D-71355389029C}" type="slidenum">
              <a:rPr lang="nl-NL" smtClean="0"/>
              <a:t>3</a:t>
            </a:fld>
            <a:endParaRPr lang="nl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5BE4B23-B1D6-4E4F-961B-51D71517074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9360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0FA-C3A2-42A1-AFF1-5EB1CDF0E4BA}" type="datetimeFigureOut">
              <a:rPr lang="nl-BE" smtClean="0"/>
              <a:t>2021-12-01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AF9D-CE50-4571-BC83-66E74C18398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31276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0FA-C3A2-42A1-AFF1-5EB1CDF0E4BA}" type="datetimeFigureOut">
              <a:rPr lang="nl-BE" smtClean="0"/>
              <a:t>2021-12-01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AF9D-CE50-4571-BC83-66E74C18398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38671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0FA-C3A2-42A1-AFF1-5EB1CDF0E4BA}" type="datetimeFigureOut">
              <a:rPr lang="nl-BE" smtClean="0"/>
              <a:t>2021-12-01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AF9D-CE50-4571-BC83-66E74C18398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20085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0FA-C3A2-42A1-AFF1-5EB1CDF0E4BA}" type="datetimeFigureOut">
              <a:rPr lang="nl-BE" smtClean="0"/>
              <a:t>2021-12-01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AF9D-CE50-4571-BC83-66E74C18398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75367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0FA-C3A2-42A1-AFF1-5EB1CDF0E4BA}" type="datetimeFigureOut">
              <a:rPr lang="nl-BE" smtClean="0"/>
              <a:t>2021-12-01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AF9D-CE50-4571-BC83-66E74C18398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97738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0FA-C3A2-42A1-AFF1-5EB1CDF0E4BA}" type="datetimeFigureOut">
              <a:rPr lang="nl-BE" smtClean="0"/>
              <a:t>2021-12-01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AF9D-CE50-4571-BC83-66E74C18398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80461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0FA-C3A2-42A1-AFF1-5EB1CDF0E4BA}" type="datetimeFigureOut">
              <a:rPr lang="nl-BE" smtClean="0"/>
              <a:t>2021-12-01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AF9D-CE50-4571-BC83-66E74C18398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59335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0FA-C3A2-42A1-AFF1-5EB1CDF0E4BA}" type="datetimeFigureOut">
              <a:rPr lang="nl-BE" smtClean="0"/>
              <a:t>2021-12-01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AF9D-CE50-4571-BC83-66E74C18398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5834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0FA-C3A2-42A1-AFF1-5EB1CDF0E4BA}" type="datetimeFigureOut">
              <a:rPr lang="nl-BE" smtClean="0"/>
              <a:t>2021-12-01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AF9D-CE50-4571-BC83-66E74C18398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84867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0FA-C3A2-42A1-AFF1-5EB1CDF0E4BA}" type="datetimeFigureOut">
              <a:rPr lang="nl-BE" smtClean="0"/>
              <a:t>2021-12-01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AF9D-CE50-4571-BC83-66E74C18398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49010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0FA-C3A2-42A1-AFF1-5EB1CDF0E4BA}" type="datetimeFigureOut">
              <a:rPr lang="nl-BE" smtClean="0"/>
              <a:t>2021-12-01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AF9D-CE50-4571-BC83-66E74C18398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94026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A328B-A23A-4892-8971-64C2892DFDB4}" type="datetimeFigureOut">
              <a:rPr lang="nl-BE" smtClean="0"/>
              <a:t>2021-12-01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DA2C6-DC64-485E-90F2-0018A8E81905}" type="slidenum">
              <a:rPr lang="nl-BE" smtClean="0"/>
              <a:t>‹nr.›</a:t>
            </a:fld>
            <a:endParaRPr lang="nl-BE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10"/>
          <a:stretch/>
        </p:blipFill>
        <p:spPr bwMode="auto">
          <a:xfrm>
            <a:off x="-1" y="34447"/>
            <a:ext cx="9144001" cy="44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21288"/>
            <a:ext cx="1402571" cy="68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49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6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4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8.jpe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6.png"/><Relationship Id="rId4" Type="http://schemas.openxmlformats.org/officeDocument/2006/relationships/image" Target="../media/image40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5.jpeg"/><Relationship Id="rId7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" r="1764" b="7481"/>
          <a:stretch/>
        </p:blipFill>
        <p:spPr bwMode="auto">
          <a:xfrm>
            <a:off x="107504" y="890648"/>
            <a:ext cx="8851694" cy="4773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 rot="21200160">
            <a:off x="2397437" y="4043775"/>
            <a:ext cx="5310576" cy="374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5661248"/>
            <a:ext cx="1538523" cy="925125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68EE17F6-9F34-426D-A977-2998166A130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0">
            <a:solidFill>
              <a:srgbClr val="4EC9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6" name="Afbeelding 5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817F1CA8-87FD-45A3-B5BE-64D0BDB6AD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5805264"/>
            <a:ext cx="1440160" cy="747326"/>
          </a:xfrm>
          <a:prstGeom prst="rect">
            <a:avLst/>
          </a:prstGeom>
        </p:spPr>
      </p:pic>
      <p:pic>
        <p:nvPicPr>
          <p:cNvPr id="1026" name="Picture 2" descr="Documenten en projectlogo | Ontdek Techniektalent">
            <a:extLst>
              <a:ext uri="{FF2B5EF4-FFF2-40B4-BE49-F238E27FC236}">
                <a16:creationId xmlns:a16="http://schemas.microsoft.com/office/drawing/2014/main" id="{33D721F6-A23C-4CF0-B64E-FA1C53304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116" y="5944896"/>
            <a:ext cx="1331640" cy="65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885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Afbeelding 21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93897B9B-2383-4986-B913-2E17ED1259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129" y="5895192"/>
            <a:ext cx="1440160" cy="747326"/>
          </a:xfrm>
          <a:prstGeom prst="rect">
            <a:avLst/>
          </a:prstGeom>
        </p:spPr>
      </p:pic>
      <p:pic>
        <p:nvPicPr>
          <p:cNvPr id="12" name="Picture 2" descr="Afbeeldingsresultaat voor drawing hous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0" t="17452" r="20025" b="21137"/>
          <a:stretch/>
        </p:blipFill>
        <p:spPr bwMode="auto">
          <a:xfrm>
            <a:off x="971600" y="188640"/>
            <a:ext cx="2232248" cy="2035285"/>
          </a:xfrm>
          <a:prstGeom prst="rect">
            <a:avLst/>
          </a:prstGeom>
          <a:noFill/>
          <a:ln>
            <a:solidFill>
              <a:srgbClr val="4EC9F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Afbeeldingsresultaat voor drawing hous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0" t="17452" r="20025" b="21137"/>
          <a:stretch/>
        </p:blipFill>
        <p:spPr bwMode="auto">
          <a:xfrm>
            <a:off x="988543" y="2339933"/>
            <a:ext cx="2232248" cy="203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Afbeeldingsresultaat voor drawing hous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0" t="17452" r="20025" b="21137"/>
          <a:stretch/>
        </p:blipFill>
        <p:spPr bwMode="auto">
          <a:xfrm>
            <a:off x="971600" y="4491226"/>
            <a:ext cx="2232248" cy="203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Afbeeldingsresultaat voor drawing hous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04" t="43525" r="39841" b="21137"/>
          <a:stretch/>
        </p:blipFill>
        <p:spPr bwMode="auto">
          <a:xfrm>
            <a:off x="5148064" y="520379"/>
            <a:ext cx="1152128" cy="170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Afbeeldingsresultaat voor drawing du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620" y="836712"/>
            <a:ext cx="1239960" cy="123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Afbeeldingsresultaat voor drawing hous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5" t="43525" r="28043" b="21137"/>
          <a:stretch/>
        </p:blipFill>
        <p:spPr bwMode="auto">
          <a:xfrm>
            <a:off x="5148064" y="2671672"/>
            <a:ext cx="1152128" cy="170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Afbeeldingsresultaat voor drawing hous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7" t="22078" r="24884" b="52529"/>
          <a:stretch/>
        </p:blipFill>
        <p:spPr bwMode="auto">
          <a:xfrm>
            <a:off x="4485456" y="4811559"/>
            <a:ext cx="2592288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Afbeeldingsresultaat voor pijl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6"/>
          <a:stretch/>
        </p:blipFill>
        <p:spPr bwMode="auto">
          <a:xfrm>
            <a:off x="3275856" y="2744702"/>
            <a:ext cx="1752129" cy="14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Afbeeldingsresultaat voor pijl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6"/>
          <a:stretch/>
        </p:blipFill>
        <p:spPr bwMode="auto">
          <a:xfrm>
            <a:off x="3275855" y="572438"/>
            <a:ext cx="1752129" cy="14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Afbeeldingsresultaat voor pijl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18"/>
          <a:stretch/>
        </p:blipFill>
        <p:spPr bwMode="auto">
          <a:xfrm>
            <a:off x="3275856" y="4800805"/>
            <a:ext cx="1104057" cy="14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hthoek 22">
            <a:extLst>
              <a:ext uri="{FF2B5EF4-FFF2-40B4-BE49-F238E27FC236}">
                <a16:creationId xmlns:a16="http://schemas.microsoft.com/office/drawing/2014/main" id="{01B002B7-B118-491F-B748-3A612564709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0">
            <a:solidFill>
              <a:srgbClr val="4EC9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24" name="Picture 2" descr="Documenten en projectlogo | Ontdek Techniektalent">
            <a:extLst>
              <a:ext uri="{FF2B5EF4-FFF2-40B4-BE49-F238E27FC236}">
                <a16:creationId xmlns:a16="http://schemas.microsoft.com/office/drawing/2014/main" id="{C4F7BEDE-1872-486A-836E-3B0CF8E50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116" y="5944896"/>
            <a:ext cx="1331640" cy="65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34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2" name="Picture 14" descr="Afbeeldingsresultaat voor spatel hou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9513">
            <a:off x="1964904" y="4956132"/>
            <a:ext cx="1753989" cy="172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0" y="188640"/>
            <a:ext cx="9144000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7500" b="1" cap="none" spc="0" dirty="0">
                <a:ln w="10160">
                  <a:solidFill>
                    <a:srgbClr val="4EC9F5"/>
                  </a:solidFill>
                  <a:prstDash val="solid"/>
                </a:ln>
                <a:solidFill>
                  <a:srgbClr val="4EC9F5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Welke materialen?</a:t>
            </a:r>
          </a:p>
        </p:txBody>
      </p:sp>
      <p:pic>
        <p:nvPicPr>
          <p:cNvPr id="12290" name="Picture 2" descr="Maatbekers 3-delig (1000ml-500ml-250ml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2"/>
          <a:stretch/>
        </p:blipFill>
        <p:spPr bwMode="auto">
          <a:xfrm>
            <a:off x="6662666" y="1412776"/>
            <a:ext cx="2414662" cy="205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Pipet (185 mm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122" y="1524833"/>
            <a:ext cx="430080" cy="189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Afbeeldingsresultaat voor maatcilinder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6" r="34178"/>
          <a:stretch/>
        </p:blipFill>
        <p:spPr bwMode="auto">
          <a:xfrm>
            <a:off x="5377439" y="1524833"/>
            <a:ext cx="856818" cy="225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Afbeeldingsresultaat voor suikerklontjes tiene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39" b="17457"/>
          <a:stretch/>
        </p:blipFill>
        <p:spPr bwMode="auto">
          <a:xfrm>
            <a:off x="513644" y="1314257"/>
            <a:ext cx="2919686" cy="186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Afbeeldingsresultaat voor bloemsuiker tiene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22" y="3536681"/>
            <a:ext cx="1464097" cy="222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 descr="Afbeeldingsresultaat voor bottle water transparent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492" y="1216896"/>
            <a:ext cx="1610171" cy="3075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Afbeelding 9" descr="Pasta Kleurstof Set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159" y="2946246"/>
            <a:ext cx="1754259" cy="1803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08" name="Picture 20" descr="Afbeeldingsresultaat voor taart karton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9" b="16287"/>
          <a:stretch/>
        </p:blipFill>
        <p:spPr bwMode="auto">
          <a:xfrm>
            <a:off x="4004671" y="4203364"/>
            <a:ext cx="3656482" cy="232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4" name="Picture 16" descr="Afbeeldingsresultaat voor lepeltje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13" t="15863" r="40029" b="9858"/>
          <a:stretch/>
        </p:blipFill>
        <p:spPr bwMode="auto">
          <a:xfrm rot="19919899">
            <a:off x="7650836" y="3396266"/>
            <a:ext cx="813252" cy="281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Afbeelding 12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B38468C4-C17C-4FE8-8A62-49BCC637317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122" y="6007761"/>
            <a:ext cx="1440160" cy="747326"/>
          </a:xfrm>
          <a:prstGeom prst="rect">
            <a:avLst/>
          </a:prstGeom>
        </p:spPr>
      </p:pic>
      <p:sp>
        <p:nvSpPr>
          <p:cNvPr id="14" name="Rechthoek 13">
            <a:extLst>
              <a:ext uri="{FF2B5EF4-FFF2-40B4-BE49-F238E27FC236}">
                <a16:creationId xmlns:a16="http://schemas.microsoft.com/office/drawing/2014/main" id="{AB18A435-C212-4591-8652-AE50F192C75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0">
            <a:solidFill>
              <a:srgbClr val="4EC9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15" name="Picture 2" descr="Documenten en projectlogo | Ontdek Techniektalent">
            <a:extLst>
              <a:ext uri="{FF2B5EF4-FFF2-40B4-BE49-F238E27FC236}">
                <a16:creationId xmlns:a16="http://schemas.microsoft.com/office/drawing/2014/main" id="{CF227FF1-D2D8-4938-A618-FE85CE386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386" y="6040856"/>
            <a:ext cx="1331640" cy="65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944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51520" y="2841770"/>
            <a:ext cx="820891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3600" dirty="0">
                <a:latin typeface="+mj-lt"/>
              </a:rPr>
              <a:t>Maak een ontwerp van je huis.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3600" dirty="0">
                <a:latin typeface="+mj-lt"/>
              </a:rPr>
              <a:t>Denk aan de eisen.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3600" dirty="0">
                <a:latin typeface="+mj-lt"/>
              </a:rPr>
              <a:t>Materialen per groep: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nl-BE" sz="2800" dirty="0">
                <a:latin typeface="+mj-lt"/>
              </a:rPr>
              <a:t>80 suikerklontjes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nl-BE" sz="2800" dirty="0">
                <a:latin typeface="+mj-lt"/>
              </a:rPr>
              <a:t>Bloemsuiker tot aan 125ml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nl-BE" sz="2800" dirty="0">
                <a:latin typeface="+mj-lt"/>
              </a:rPr>
              <a:t>Maatbeker, maatcilinder, 1lepel en 1 spatel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nl-BE" sz="2800" dirty="0">
                <a:latin typeface="+mj-lt"/>
              </a:rPr>
              <a:t>Karton, plastiek en een schaar</a:t>
            </a:r>
          </a:p>
        </p:txBody>
      </p:sp>
      <p:sp>
        <p:nvSpPr>
          <p:cNvPr id="5" name="Rechthoek 4"/>
          <p:cNvSpPr/>
          <p:nvPr/>
        </p:nvSpPr>
        <p:spPr>
          <a:xfrm>
            <a:off x="0" y="0"/>
            <a:ext cx="9144000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7500" b="1" cap="none" spc="0" dirty="0">
                <a:ln w="10160">
                  <a:solidFill>
                    <a:srgbClr val="4EC9F5"/>
                  </a:solidFill>
                  <a:prstDash val="solid"/>
                </a:ln>
                <a:solidFill>
                  <a:srgbClr val="4EC9F5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Ontwerpen</a:t>
            </a:r>
          </a:p>
        </p:txBody>
      </p:sp>
      <p:pic>
        <p:nvPicPr>
          <p:cNvPr id="11274" name="Picture 10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0097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Wolkvormig bijschrift 9"/>
          <p:cNvSpPr/>
          <p:nvPr/>
        </p:nvSpPr>
        <p:spPr>
          <a:xfrm>
            <a:off x="2843808" y="1124745"/>
            <a:ext cx="2328910" cy="1717026"/>
          </a:xfrm>
          <a:prstGeom prst="cloudCallout">
            <a:avLst>
              <a:gd name="adj1" fmla="val -75748"/>
              <a:gd name="adj2" fmla="val -25517"/>
            </a:avLst>
          </a:prstGeom>
          <a:noFill/>
          <a:ln w="19050">
            <a:solidFill>
              <a:schemeClr val="bg1">
                <a:lumMod val="6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1" name="Picture 2" descr="Afbeeldingsresultaat voor drawing hous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0" t="17452" r="20025" b="21137"/>
          <a:stretch/>
        </p:blipFill>
        <p:spPr bwMode="auto">
          <a:xfrm>
            <a:off x="3419873" y="1448941"/>
            <a:ext cx="1080120" cy="98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216" y="1246495"/>
            <a:ext cx="2520281" cy="2745436"/>
          </a:xfrm>
          <a:prstGeom prst="rect">
            <a:avLst/>
          </a:prstGeom>
        </p:spPr>
      </p:pic>
      <p:pic>
        <p:nvPicPr>
          <p:cNvPr id="8" name="Afbeelding 7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C349C966-1FD3-4E68-AFFF-4ADC6E752B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945983"/>
            <a:ext cx="1440160" cy="747326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034034DF-AD3B-4376-A598-73F5F1D140B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0">
            <a:solidFill>
              <a:srgbClr val="4EC9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12" name="Picture 2" descr="Documenten en projectlogo | Ontdek Techniektalent">
            <a:extLst>
              <a:ext uri="{FF2B5EF4-FFF2-40B4-BE49-F238E27FC236}">
                <a16:creationId xmlns:a16="http://schemas.microsoft.com/office/drawing/2014/main" id="{96DC334E-00D4-45C7-A222-7E26F9462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576" y="6061360"/>
            <a:ext cx="1331640" cy="65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4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07" y="4400353"/>
            <a:ext cx="2367490" cy="237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251520" y="2841770"/>
            <a:ext cx="820891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3600" dirty="0">
                <a:latin typeface="+mj-lt"/>
              </a:rPr>
              <a:t>Maak en test jullie huis!</a:t>
            </a:r>
          </a:p>
          <a:p>
            <a:r>
              <a:rPr lang="nl-BE" sz="3600" dirty="0">
                <a:latin typeface="+mj-lt"/>
              </a:rPr>
              <a:t>Denk aan de criteria </a:t>
            </a:r>
          </a:p>
          <a:p>
            <a:pPr marL="906463" lvl="1" indent="-457200">
              <a:buFont typeface="Wingdings" panose="05000000000000000000" pitchFamily="2" charset="2"/>
              <a:buChar char="ü"/>
            </a:pPr>
            <a:r>
              <a:rPr lang="nl-BE" sz="2800" dirty="0">
                <a:latin typeface="+mj-lt"/>
              </a:rPr>
              <a:t>Eendje moet in een stevig huisje geraken.</a:t>
            </a:r>
          </a:p>
          <a:p>
            <a:pPr marL="906463" lvl="1" indent="-457200">
              <a:buFont typeface="Wingdings" panose="05000000000000000000" pitchFamily="2" charset="2"/>
              <a:buChar char="ü"/>
            </a:pPr>
            <a:r>
              <a:rPr lang="nl-BE" sz="2800" dirty="0">
                <a:latin typeface="+mj-lt"/>
              </a:rPr>
              <a:t>Eendje moet door het raam kunnen kijken.</a:t>
            </a:r>
          </a:p>
          <a:p>
            <a:pPr marL="906463" lvl="1" indent="-457200">
              <a:buFont typeface="Wingdings" panose="05000000000000000000" pitchFamily="2" charset="2"/>
              <a:buChar char="ü"/>
            </a:pPr>
            <a:r>
              <a:rPr lang="nl-BE" sz="2800" dirty="0">
                <a:latin typeface="+mj-lt"/>
              </a:rPr>
              <a:t>Dak moet waterdicht zijn.</a:t>
            </a:r>
          </a:p>
          <a:p>
            <a:pPr marL="906463" lvl="1" indent="-457200">
              <a:buFont typeface="Wingdings" panose="05000000000000000000" pitchFamily="2" charset="2"/>
              <a:buChar char="ü"/>
            </a:pPr>
            <a:r>
              <a:rPr lang="nl-BE" sz="2800" dirty="0">
                <a:latin typeface="+mj-lt"/>
              </a:rPr>
              <a:t>Beperkt aantal materialen.</a:t>
            </a:r>
          </a:p>
        </p:txBody>
      </p:sp>
      <p:sp>
        <p:nvSpPr>
          <p:cNvPr id="5" name="Rechthoek 4"/>
          <p:cNvSpPr/>
          <p:nvPr/>
        </p:nvSpPr>
        <p:spPr>
          <a:xfrm>
            <a:off x="0" y="0"/>
            <a:ext cx="9144000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7500" b="1" cap="none" spc="0" dirty="0">
                <a:ln w="10160">
                  <a:solidFill>
                    <a:srgbClr val="4EC9F5"/>
                  </a:solidFill>
                  <a:prstDash val="solid"/>
                </a:ln>
                <a:solidFill>
                  <a:srgbClr val="4EC9F5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Maken</a:t>
            </a:r>
          </a:p>
        </p:txBody>
      </p:sp>
      <p:sp>
        <p:nvSpPr>
          <p:cNvPr id="10" name="Wolkvormig bijschrift 9"/>
          <p:cNvSpPr/>
          <p:nvPr/>
        </p:nvSpPr>
        <p:spPr>
          <a:xfrm>
            <a:off x="2843808" y="1124745"/>
            <a:ext cx="2328910" cy="1717026"/>
          </a:xfrm>
          <a:prstGeom prst="cloudCallout">
            <a:avLst>
              <a:gd name="adj1" fmla="val -75748"/>
              <a:gd name="adj2" fmla="val -25517"/>
            </a:avLst>
          </a:prstGeom>
          <a:noFill/>
          <a:ln w="19050">
            <a:solidFill>
              <a:schemeClr val="bg1">
                <a:lumMod val="6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1" name="Picture 2" descr="Afbeeldingsresultaat voor drawing hous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0" t="17452" r="20025" b="21137"/>
          <a:stretch/>
        </p:blipFill>
        <p:spPr bwMode="auto">
          <a:xfrm>
            <a:off x="3419873" y="1448941"/>
            <a:ext cx="1080120" cy="98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Afbeeldingsresultaat voor emoji wor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27" y="167307"/>
            <a:ext cx="1997553" cy="256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6216" y="1246495"/>
            <a:ext cx="2520281" cy="2745436"/>
          </a:xfrm>
          <a:prstGeom prst="rect">
            <a:avLst/>
          </a:prstGeom>
        </p:spPr>
      </p:pic>
      <p:pic>
        <p:nvPicPr>
          <p:cNvPr id="9" name="Afbeelding 8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E6A1037C-4E3B-4F31-8097-C3F2FEE8A2A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5896189"/>
            <a:ext cx="1440160" cy="747326"/>
          </a:xfrm>
          <a:prstGeom prst="rect">
            <a:avLst/>
          </a:pr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974CF953-450C-4145-8A4C-B61E4B9A6A8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0">
            <a:solidFill>
              <a:srgbClr val="4EC9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14" name="Picture 2" descr="Documenten en projectlogo | Ontdek Techniektalent">
            <a:extLst>
              <a:ext uri="{FF2B5EF4-FFF2-40B4-BE49-F238E27FC236}">
                <a16:creationId xmlns:a16="http://schemas.microsoft.com/office/drawing/2014/main" id="{F682AC41-EADE-4043-A4FC-12C88300E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133" y="5953894"/>
            <a:ext cx="1331640" cy="65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359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fbeeldingsresultaat voor drawing hou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0" t="17452" r="20025" b="21137"/>
          <a:stretch/>
        </p:blipFill>
        <p:spPr bwMode="auto">
          <a:xfrm>
            <a:off x="323528" y="2420888"/>
            <a:ext cx="4104456" cy="374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 descr="Afbeeldingsresultaat voor pij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4523681" y="2156545"/>
            <a:ext cx="528686" cy="52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 4"/>
          <p:cNvSpPr/>
          <p:nvPr/>
        </p:nvSpPr>
        <p:spPr>
          <a:xfrm>
            <a:off x="5111552" y="2095595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BE" sz="2800" dirty="0">
                <a:latin typeface="+mj-lt"/>
              </a:rPr>
              <a:t>Is het huisje stevig?</a:t>
            </a:r>
          </a:p>
          <a:p>
            <a:endParaRPr lang="nl-BE" sz="2800" dirty="0">
              <a:latin typeface="+mj-lt"/>
            </a:endParaRPr>
          </a:p>
          <a:p>
            <a:r>
              <a:rPr lang="nl-BE" sz="2800" dirty="0">
                <a:latin typeface="+mj-lt"/>
              </a:rPr>
              <a:t>Kan eendje door het raam kijken?</a:t>
            </a:r>
          </a:p>
          <a:p>
            <a:endParaRPr lang="nl-BE" sz="2800" dirty="0">
              <a:latin typeface="+mj-lt"/>
            </a:endParaRPr>
          </a:p>
          <a:p>
            <a:r>
              <a:rPr lang="nl-BE" sz="2800" dirty="0">
                <a:latin typeface="+mj-lt"/>
              </a:rPr>
              <a:t>Heeft het huisje een dak?</a:t>
            </a:r>
            <a:br>
              <a:rPr lang="nl-BE" sz="2800" dirty="0">
                <a:latin typeface="+mj-lt"/>
              </a:rPr>
            </a:br>
            <a:endParaRPr lang="nl-BE" sz="2800" dirty="0">
              <a:latin typeface="+mj-lt"/>
            </a:endParaRPr>
          </a:p>
          <a:p>
            <a:r>
              <a:rPr lang="nl-BE" sz="2800" dirty="0">
                <a:latin typeface="+mj-lt"/>
              </a:rPr>
              <a:t>Heb je veel materialen gebruikt?</a:t>
            </a:r>
          </a:p>
        </p:txBody>
      </p:sp>
      <p:pic>
        <p:nvPicPr>
          <p:cNvPr id="6" name="Picture 14" descr="Afbeeldingsresultaat voor pij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4523681" y="3198367"/>
            <a:ext cx="528686" cy="52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Afbeeldingsresultaat voor pij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4516421" y="4292858"/>
            <a:ext cx="528686" cy="52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Afbeeldingsresultaat voor pij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4505425" y="5334679"/>
            <a:ext cx="528686" cy="52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hthoek 14"/>
          <p:cNvSpPr/>
          <p:nvPr/>
        </p:nvSpPr>
        <p:spPr>
          <a:xfrm>
            <a:off x="0" y="0"/>
            <a:ext cx="4788024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7500" b="1" cap="none" spc="0" dirty="0">
                <a:ln w="10160">
                  <a:solidFill>
                    <a:srgbClr val="4EC9F5"/>
                  </a:solidFill>
                  <a:prstDash val="solid"/>
                </a:ln>
                <a:solidFill>
                  <a:srgbClr val="4EC9F5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Testen en </a:t>
            </a:r>
            <a:br>
              <a:rPr lang="nl-NL" sz="7500" b="1" cap="none" spc="0" dirty="0">
                <a:ln w="10160">
                  <a:solidFill>
                    <a:srgbClr val="4EC9F5"/>
                  </a:solidFill>
                  <a:prstDash val="solid"/>
                </a:ln>
                <a:solidFill>
                  <a:srgbClr val="4EC9F5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</a:br>
            <a:r>
              <a:rPr lang="nl-NL" sz="7500" b="1" cap="none" spc="0" dirty="0">
                <a:ln w="10160">
                  <a:solidFill>
                    <a:srgbClr val="4EC9F5"/>
                  </a:solidFill>
                  <a:prstDash val="solid"/>
                </a:ln>
                <a:solidFill>
                  <a:srgbClr val="4EC9F5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evalueren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6296" y="0"/>
            <a:ext cx="1907704" cy="857143"/>
          </a:xfrm>
          <a:prstGeom prst="rect">
            <a:avLst/>
          </a:prstGeom>
        </p:spPr>
      </p:pic>
      <p:pic>
        <p:nvPicPr>
          <p:cNvPr id="16" name="Afbeelding 15" descr="Afbeeldingsresultaat voor duim omhoog omlaa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28"/>
          <a:stretch/>
        </p:blipFill>
        <p:spPr bwMode="auto">
          <a:xfrm>
            <a:off x="5436096" y="111401"/>
            <a:ext cx="2609956" cy="17905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Afbeelding 10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6A9C7A41-DFC9-469D-B0EE-C3F6FB2AE2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392" y="5999273"/>
            <a:ext cx="1440160" cy="747326"/>
          </a:xfrm>
          <a:prstGeom prst="rect">
            <a:avLst/>
          </a:prstGeom>
        </p:spPr>
      </p:pic>
      <p:sp>
        <p:nvSpPr>
          <p:cNvPr id="12" name="Rechthoek 11">
            <a:extLst>
              <a:ext uri="{FF2B5EF4-FFF2-40B4-BE49-F238E27FC236}">
                <a16:creationId xmlns:a16="http://schemas.microsoft.com/office/drawing/2014/main" id="{18EBBCFA-375B-4FC4-9D72-90297B1E694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0">
            <a:solidFill>
              <a:srgbClr val="4EC9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13" name="Picture 2" descr="Documenten en projectlogo | Ontdek Techniektalent">
            <a:extLst>
              <a:ext uri="{FF2B5EF4-FFF2-40B4-BE49-F238E27FC236}">
                <a16:creationId xmlns:a16="http://schemas.microsoft.com/office/drawing/2014/main" id="{B12F30F7-4981-4C77-8739-B85C48A89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993" y="6071479"/>
            <a:ext cx="1331640" cy="65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54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0"/>
            <a:ext cx="9144000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7500" b="1" cap="none" spc="0" dirty="0">
                <a:ln w="10160">
                  <a:solidFill>
                    <a:srgbClr val="4EC9F5"/>
                  </a:solidFill>
                  <a:prstDash val="solid"/>
                </a:ln>
                <a:solidFill>
                  <a:srgbClr val="4EC9F5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Duiden</a:t>
            </a:r>
          </a:p>
        </p:txBody>
      </p:sp>
      <p:sp>
        <p:nvSpPr>
          <p:cNvPr id="3" name="Rechthoek 2"/>
          <p:cNvSpPr/>
          <p:nvPr/>
        </p:nvSpPr>
        <p:spPr>
          <a:xfrm>
            <a:off x="467544" y="954107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3200" dirty="0">
                <a:latin typeface="+mj-lt"/>
              </a:rPr>
              <a:t>Bouwen we altijd met bakstenen en in verband?</a:t>
            </a:r>
            <a:endParaRPr lang="nl-BE" sz="2400" dirty="0">
              <a:latin typeface="+mj-lt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l="7788" r="19704"/>
          <a:stretch/>
        </p:blipFill>
        <p:spPr>
          <a:xfrm>
            <a:off x="467544" y="2200602"/>
            <a:ext cx="2376265" cy="153350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8833" y="1692241"/>
            <a:ext cx="1988423" cy="120864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9" y="4581128"/>
            <a:ext cx="2295877" cy="1663538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2160" y="1646140"/>
            <a:ext cx="2455206" cy="1693698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7323" y="4576083"/>
            <a:ext cx="2839133" cy="152587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7373" y="3204285"/>
            <a:ext cx="2219491" cy="1644563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8"/>
          <a:srcRect t="10802" r="6334"/>
          <a:stretch/>
        </p:blipFill>
        <p:spPr>
          <a:xfrm>
            <a:off x="3597146" y="5157192"/>
            <a:ext cx="1874778" cy="1356873"/>
          </a:xfrm>
          <a:prstGeom prst="rect">
            <a:avLst/>
          </a:prstGeom>
        </p:spPr>
      </p:pic>
      <p:pic>
        <p:nvPicPr>
          <p:cNvPr id="12" name="Afbeelding 11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2B237075-519B-4D21-B4E6-365DE3E689B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112" y="6003376"/>
            <a:ext cx="1440160" cy="747326"/>
          </a:xfrm>
          <a:prstGeom prst="rect">
            <a:avLst/>
          </a:pr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B1910AB7-8313-42C7-B0F5-8224F6E4CE4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0">
            <a:solidFill>
              <a:srgbClr val="4EC9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14" name="Picture 2" descr="Documenten en projectlogo | Ontdek Techniektalent">
            <a:extLst>
              <a:ext uri="{FF2B5EF4-FFF2-40B4-BE49-F238E27FC236}">
                <a16:creationId xmlns:a16="http://schemas.microsoft.com/office/drawing/2014/main" id="{9B326877-86F6-4F0A-BBD5-73A8A6891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268" y="6049215"/>
            <a:ext cx="1331640" cy="65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88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Gerelateerde afbeeld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63"/>
            <a:ext cx="9144000" cy="685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Afbeeldingsresultaat voor drawing du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2051"/>
            <a:ext cx="6480720" cy="646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AD305FB7-B895-4709-97CA-4A1DB375E32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0">
            <a:solidFill>
              <a:srgbClr val="FF3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26138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beeldingsresultaat voor lego eendj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3"/>
            <a:ext cx="9132375" cy="685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1" y="5445224"/>
            <a:ext cx="9144000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7500" b="1" cap="none" spc="0" dirty="0">
                <a:ln w="1016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Bespreek jouw eendje!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E80DC54F-27AD-42C8-A148-012EF5E393D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0">
            <a:solidFill>
              <a:srgbClr val="E0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73992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fbeeldingsresultaat voor drawing hou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6"/>
          <a:stretch/>
        </p:blipFill>
        <p:spPr bwMode="auto">
          <a:xfrm>
            <a:off x="-23086" y="0"/>
            <a:ext cx="91670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1307" y="116632"/>
            <a:ext cx="914400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66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We gaan een huisje ontwerpen voor ons eendje!</a:t>
            </a:r>
          </a:p>
        </p:txBody>
      </p:sp>
      <p:pic>
        <p:nvPicPr>
          <p:cNvPr id="4" name="Picture 4" descr="Afbeeldingsresultaat voor drawing du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2" y="3839313"/>
            <a:ext cx="3027591" cy="301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4BBA599E-4FB7-491E-A50D-DF9118330AA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0">
            <a:solidFill>
              <a:srgbClr val="FF2A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72754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fbeeldingsresultaat voor drawing building hou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32"/>
            <a:ext cx="9144522" cy="687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467544" y="4149080"/>
            <a:ext cx="8496943" cy="2616101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>
            <a:spAutoFit/>
          </a:bodyPr>
          <a:lstStyle/>
          <a:p>
            <a:r>
              <a:rPr lang="nl-BE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We willen een huisje maken voor het eendje…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3200" dirty="0">
                <a:latin typeface="+mj-lt"/>
              </a:rPr>
              <a:t>Hoe wordt een huis gebouwd?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3200" dirty="0">
                <a:latin typeface="+mj-lt"/>
              </a:rPr>
              <a:t>Welke materialen gebruiken ze?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3200" dirty="0">
                <a:latin typeface="+mj-lt"/>
              </a:rPr>
              <a:t>Hoe verbinden ze deze materialen?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3200" dirty="0">
                <a:latin typeface="+mj-lt"/>
              </a:rPr>
              <a:t>Hoe zijn de bakstenen gestapeld?</a:t>
            </a:r>
          </a:p>
        </p:txBody>
      </p:sp>
      <p:sp>
        <p:nvSpPr>
          <p:cNvPr id="5" name="Rechthoek 4"/>
          <p:cNvSpPr/>
          <p:nvPr/>
        </p:nvSpPr>
        <p:spPr>
          <a:xfrm>
            <a:off x="1307" y="116632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88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Behoefte?!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2D514C53-2A87-47EF-BB81-07B82ADF5FA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0">
            <a:solidFill>
              <a:srgbClr val="90D3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6459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5500769" cy="460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0" y="0"/>
            <a:ext cx="9144000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7500" b="1" cap="none" spc="0" dirty="0">
                <a:ln w="10160">
                  <a:solidFill>
                    <a:srgbClr val="4EC9F5"/>
                  </a:solidFill>
                  <a:prstDash val="solid"/>
                </a:ln>
                <a:solidFill>
                  <a:srgbClr val="4EC9F5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Wat zien we?</a:t>
            </a:r>
          </a:p>
        </p:txBody>
      </p:sp>
      <p:pic>
        <p:nvPicPr>
          <p:cNvPr id="5124" name="Picture 4" descr="Afbeeldingsresultaat voor metselverband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61"/>
          <a:stretch/>
        </p:blipFill>
        <p:spPr bwMode="auto">
          <a:xfrm>
            <a:off x="5772475" y="1556792"/>
            <a:ext cx="2894424" cy="2559642"/>
          </a:xfrm>
          <a:prstGeom prst="rect">
            <a:avLst/>
          </a:prstGeom>
          <a:noFill/>
          <a:ln w="25400">
            <a:solidFill>
              <a:schemeClr val="bg1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Afbeeldingsresultaat voor pij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1908">
            <a:off x="2926821" y="1786046"/>
            <a:ext cx="2832249" cy="14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01F6E3AD-DCDA-4C2A-9D85-99426B7BB1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379" y="5931861"/>
            <a:ext cx="1440160" cy="747326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E0269205-320D-42EA-91BD-3CB71E51C31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0">
            <a:solidFill>
              <a:srgbClr val="4EC9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9" name="Picture 2" descr="Documenten en projectlogo | Ontdek Techniektalent">
            <a:extLst>
              <a:ext uri="{FF2B5EF4-FFF2-40B4-BE49-F238E27FC236}">
                <a16:creationId xmlns:a16="http://schemas.microsoft.com/office/drawing/2014/main" id="{E4FDE889-22C1-418F-8CC0-D90C276FC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006274"/>
            <a:ext cx="1331640" cy="65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29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attachment.outlook.live.net/owa/Haldermans_Anouk@hotmail.com/service.svc/s/GetAttachmentThumbnail?id=AQMkADAwATY3ZmYAZS05NmRkAC02ZjgxLTAwAi0wMAoARgAAAyZZPnjjAp1KrU8a9jLYTKkHAPzQBzPWjHdHgRVPt02ZYGIAAAIBCQAAAPzQBzPWjHdHgRVPt02ZYGIAAiWyapMAAAABEgAQAFmf%2FjgSYUtDl12uIoQvhvI%3D&amp;thumbnailType=2&amp;owa=outlook.live.com&amp;scriptVer=20181008.06&amp;isc=1&amp;X-OWA-CANARY=WmLLhiAyT0afMZpY7zY0cbAfNx_4M9YYzgia9MEW7dUgy1QLLdkm3TFuav5jauLiLa0JdFxpVDg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I1OTgyLTI1MzEwOTQ0MDFcIixcInB1aWRcIjpcIjE4Mjk1ODEyODk3NzkwNzNcIixcIm9pZFwiOlwiMDAwNjdmZmUtOTZkZC02ZjgxLTAwMDAtMDAwMDAwMDAwMDAwXCIsXCJzY29wZVwiOlwiT3dhRG93bmxvYWRcIn0iLCJuYmYiOjE1Mzk3NTY4NzAsImV4cCI6MTUzOTc1NzQ3MCwiaXNzIjoiMDAwMDAwMDItMDAwMC0wZmYxLWNlMDAtMDAwMDAwMDAwMDAwQDg0ZGY5ZTdmLWU5ZjYtNDBhZi1iNDM1LWFhYWFhYWFhYWFhYSIsImF1ZCI6IjAwMDAwMDAyLTAwMDAtMGZmMS1jZTAwLTAwMDAwMDAwMDAwMC9hdHRhY2htZW50Lm91dGxvb2subGl2ZS5uZXRAODRkZjllN2YtZTlmNi00MGFmLWI0MzUtYWFhYWFhYWFhYWFhIn0.MAvNcXgwdRIA8pnc6B3ghibtKR_Zde4_ppuCk8TeyAwXpbo19Hyj0H2QNp-H09ZBB3_sCqNUmu2pzVeWIo6_eFT8eNtzA_TRl3AEK5QD8b9Cxz578r8jmVCPNBzjEHd35Xy460dSEZXXR2idF-vkL8bS07f8SPE__ZO3JtsbYE-D6N3EZiWj5DJ5oYABn4gUQkrOMfBUAUySLOJD5Lc8QLeGJaH-jwfjPDUbokLmt7uXxvMIDDf_AKVURhVHSa0EcQ-3937mYFtWdv0KbiSZIjw47a_q2ds77-7gPrfYkttBjcuejoDJRYI-LceQePdQ645fpijqv3tMIxFHNzhomw&amp;animation=true">
            <a:extLst>
              <a:ext uri="{FF2B5EF4-FFF2-40B4-BE49-F238E27FC236}">
                <a16:creationId xmlns:a16="http://schemas.microsoft.com/office/drawing/2014/main" id="{99F7307A-8C1C-4A6E-A9A1-3E5983F7CD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68"/>
          <a:stretch/>
        </p:blipFill>
        <p:spPr bwMode="auto">
          <a:xfrm>
            <a:off x="564144" y="1052736"/>
            <a:ext cx="3797413" cy="180244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attachment.outlook.live.net/owa/Haldermans_Anouk@hotmail.com/service.svc/s/GetAttachmentThumbnail?id=AQMkADAwATY3ZmYAZS05NmRkAC02ZjgxLTAwAi0wMAoARgAAAyZZPnjjAp1KrU8a9jLYTKkHAPzQBzPWjHdHgRVPt02ZYGIAAAIBCgAAAPzQBzPWjHdHgRVPt02ZYGIAAiWyRwUAAAABEgAQACoTaFyrBMZOkWOiwQEd5S4%3D&amp;thumbnailType=2&amp;owa=outlook.live.com&amp;scriptVer=20181008.06&amp;isc=1&amp;X-OWA-CANARY=TjCI_Uv1Dk2mq-8Fs5wOehDroxf4M9YYJbOw_lWc6MbODydZQOlZZWnvBll2MztWbe4SAtcidQw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I1OTgyLTI1MzEwOTQ0MDFcIixcInB1aWRcIjpcIjE4Mjk1ODEyODk3NzkwNzNcIixcIm9pZFwiOlwiMDAwNjdmZmUtOTZkZC02ZjgxLTAwMDAtMDAwMDAwMDAwMDAwXCIsXCJzY29wZVwiOlwiT3dhRG93bmxvYWRcIn0iLCJuYmYiOjE1Mzk3NTY4NzAsImV4cCI6MTUzOTc1NzQ3MCwiaXNzIjoiMDAwMDAwMDItMDAwMC0wZmYxLWNlMDAtMDAwMDAwMDAwMDAwQDg0ZGY5ZTdmLWU5ZjYtNDBhZi1iNDM1LWFhYWFhYWFhYWFhYSIsImF1ZCI6IjAwMDAwMDAyLTAwMDAtMGZmMS1jZTAwLTAwMDAwMDAwMDAwMC9hdHRhY2htZW50Lm91dGxvb2subGl2ZS5uZXRAODRkZjllN2YtZTlmNi00MGFmLWI0MzUtYWFhYWFhYWFhYWFhIn0.MAvNcXgwdRIA8pnc6B3ghibtKR_Zde4_ppuCk8TeyAwXpbo19Hyj0H2QNp-H09ZBB3_sCqNUmu2pzVeWIo6_eFT8eNtzA_TRl3AEK5QD8b9Cxz578r8jmVCPNBzjEHd35Xy460dSEZXXR2idF-vkL8bS07f8SPE__ZO3JtsbYE-D6N3EZiWj5DJ5oYABn4gUQkrOMfBUAUySLOJD5Lc8QLeGJaH-jwfjPDUbokLmt7uXxvMIDDf_AKVURhVHSa0EcQ-3937mYFtWdv0KbiSZIjw47a_q2ds77-7gPrfYkttBjcuejoDJRYI-LceQePdQ645fpijqv3tMIxFHNzhomw&amp;animation=true">
            <a:extLst>
              <a:ext uri="{FF2B5EF4-FFF2-40B4-BE49-F238E27FC236}">
                <a16:creationId xmlns:a16="http://schemas.microsoft.com/office/drawing/2014/main" id="{BBEEF4CB-4471-4E59-AF89-81E1EAC06D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13"/>
          <a:stretch/>
        </p:blipFill>
        <p:spPr bwMode="auto">
          <a:xfrm>
            <a:off x="4916535" y="1052736"/>
            <a:ext cx="3797413" cy="180244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Schermafbeelding 2015-08-18 om 16.37.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460" y="3068960"/>
            <a:ext cx="3451196" cy="368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Afbeeldingsresultaat voor pij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84423">
            <a:off x="994786" y="3333600"/>
            <a:ext cx="2832249" cy="14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Afbeeldingsresultaat voor pij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64296">
            <a:off x="5332350" y="3310228"/>
            <a:ext cx="2832249" cy="14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fgeronde rechthoek 3"/>
          <p:cNvSpPr/>
          <p:nvPr/>
        </p:nvSpPr>
        <p:spPr>
          <a:xfrm>
            <a:off x="3203848" y="3212976"/>
            <a:ext cx="1307210" cy="3384376"/>
          </a:xfrm>
          <a:prstGeom prst="roundRect">
            <a:avLst/>
          </a:prstGeom>
          <a:noFill/>
          <a:ln w="63500">
            <a:solidFill>
              <a:srgbClr val="0066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Afgeronde rechthoek 7"/>
          <p:cNvSpPr/>
          <p:nvPr/>
        </p:nvSpPr>
        <p:spPr>
          <a:xfrm>
            <a:off x="4625913" y="3212976"/>
            <a:ext cx="1307210" cy="3384376"/>
          </a:xfrm>
          <a:prstGeom prst="roundRect">
            <a:avLst/>
          </a:prstGeom>
          <a:noFill/>
          <a:ln w="63500">
            <a:solidFill>
              <a:srgbClr val="0066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Rechthoek 8"/>
          <p:cNvSpPr/>
          <p:nvPr/>
        </p:nvSpPr>
        <p:spPr>
          <a:xfrm>
            <a:off x="2333070" y="0"/>
            <a:ext cx="4355976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7500" b="1" cap="none" spc="0" dirty="0">
                <a:ln w="10160">
                  <a:solidFill>
                    <a:srgbClr val="4EC9F5"/>
                  </a:solidFill>
                  <a:prstDash val="solid"/>
                </a:ln>
                <a:solidFill>
                  <a:srgbClr val="4EC9F5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Onderzoek</a:t>
            </a:r>
          </a:p>
        </p:txBody>
      </p:sp>
      <p:sp>
        <p:nvSpPr>
          <p:cNvPr id="7" name="Rechthoek 6"/>
          <p:cNvSpPr/>
          <p:nvPr/>
        </p:nvSpPr>
        <p:spPr>
          <a:xfrm>
            <a:off x="97989" y="5178718"/>
            <a:ext cx="46258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+mj-lt"/>
              </a:rPr>
              <a:t>Bouw de twee muurtjes na.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+mj-lt"/>
              </a:rPr>
              <a:t>Nu gaan we testen!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+mj-lt"/>
              </a:rPr>
              <a:t>Welk muurtje is het stevigst?</a:t>
            </a:r>
          </a:p>
        </p:txBody>
      </p:sp>
      <p:sp>
        <p:nvSpPr>
          <p:cNvPr id="11" name="Wolkvormig bijschrift 10"/>
          <p:cNvSpPr/>
          <p:nvPr/>
        </p:nvSpPr>
        <p:spPr>
          <a:xfrm>
            <a:off x="6444208" y="4277050"/>
            <a:ext cx="2328910" cy="1456205"/>
          </a:xfrm>
          <a:prstGeom prst="cloudCallout">
            <a:avLst>
              <a:gd name="adj1" fmla="val -57115"/>
              <a:gd name="adj2" fmla="val 67077"/>
            </a:avLst>
          </a:prstGeom>
          <a:noFill/>
          <a:ln w="19050">
            <a:solidFill>
              <a:schemeClr val="bg1">
                <a:lumMod val="6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Rechthoek 12"/>
          <p:cNvSpPr/>
          <p:nvPr/>
        </p:nvSpPr>
        <p:spPr>
          <a:xfrm>
            <a:off x="6815242" y="4665246"/>
            <a:ext cx="17892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Wat denk je?</a:t>
            </a:r>
          </a:p>
        </p:txBody>
      </p:sp>
      <p:pic>
        <p:nvPicPr>
          <p:cNvPr id="14" name="Afbeelding 13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C42BB1F6-F414-4D93-A197-0D5C6C659D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075" y="5947031"/>
            <a:ext cx="1440160" cy="747326"/>
          </a:xfrm>
          <a:prstGeom prst="rect">
            <a:avLst/>
          </a:prstGeom>
        </p:spPr>
      </p:pic>
      <p:sp>
        <p:nvSpPr>
          <p:cNvPr id="15" name="Rechthoek 14">
            <a:extLst>
              <a:ext uri="{FF2B5EF4-FFF2-40B4-BE49-F238E27FC236}">
                <a16:creationId xmlns:a16="http://schemas.microsoft.com/office/drawing/2014/main" id="{D46FE703-3EDE-4047-AA87-9BB382A932B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0">
            <a:solidFill>
              <a:srgbClr val="4EC9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16" name="Picture 2" descr="Documenten en projectlogo | Ontdek Techniektalent">
            <a:extLst>
              <a:ext uri="{FF2B5EF4-FFF2-40B4-BE49-F238E27FC236}">
                <a16:creationId xmlns:a16="http://schemas.microsoft.com/office/drawing/2014/main" id="{D1F9663A-3CD6-41A7-95A0-FEC8FAF82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712" y="5992870"/>
            <a:ext cx="1331640" cy="65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61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7" grpId="0"/>
      <p:bldP spid="11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ttachment.outlook.live.net/owa/Haldermans_Anouk@hotmail.com/service.svc/s/GetAttachmentThumbnail?id=AQMkADAwATY3ZmYAZS05NmRkAC02ZjgxLTAwAi0wMAoARgAAAyZZPnjjAp1KrU8a9jLYTKkHAPzQBzPWjHdHgRVPt02ZYGIAAAIBCgAAAPzQBzPWjHdHgRVPt02ZYGIAAiWyRwUAAAABEgAQACoTaFyrBMZOkWOiwQEd5S4%3D&amp;thumbnailType=2&amp;owa=outlook.live.com&amp;scriptVer=20181008.06&amp;isc=1&amp;X-OWA-CANARY=TjCI_Uv1Dk2mq-8Fs5wOehDroxf4M9YYJbOw_lWc6MbODydZQOlZZWnvBll2MztWbe4SAtcidQw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I1OTgyLTI1MzEwOTQ0MDFcIixcInB1aWRcIjpcIjE4Mjk1ODEyODk3NzkwNzNcIixcIm9pZFwiOlwiMDAwNjdmZmUtOTZkZC02ZjgxLTAwMDAtMDAwMDAwMDAwMDAwXCIsXCJzY29wZVwiOlwiT3dhRG93bmxvYWRcIn0iLCJuYmYiOjE1Mzk3NTY4NzAsImV4cCI6MTUzOTc1NzQ3MCwiaXNzIjoiMDAwMDAwMDItMDAwMC0wZmYxLWNlMDAtMDAwMDAwMDAwMDAwQDg0ZGY5ZTdmLWU5ZjYtNDBhZi1iNDM1LWFhYWFhYWFhYWFhYSIsImF1ZCI6IjAwMDAwMDAyLTAwMDAtMGZmMS1jZTAwLTAwMDAwMDAwMDAwMC9hdHRhY2htZW50Lm91dGxvb2subGl2ZS5uZXRAODRkZjllN2YtZTlmNi00MGFmLWI0MzUtYWFhYWFhYWFhYWFhIn0.MAvNcXgwdRIA8pnc6B3ghibtKR_Zde4_ppuCk8TeyAwXpbo19Hyj0H2QNp-H09ZBB3_sCqNUmu2pzVeWIo6_eFT8eNtzA_TRl3AEK5QD8b9Cxz578r8jmVCPNBzjEHd35Xy460dSEZXXR2idF-vkL8bS07f8SPE__ZO3JtsbYE-D6N3EZiWj5DJ5oYABn4gUQkrOMfBUAUySLOJD5Lc8QLeGJaH-jwfjPDUbokLmt7uXxvMIDDf_AKVURhVHSa0EcQ-3937mYFtWdv0KbiSZIjw47a_q2ds77-7gPrfYkttBjcuejoDJRYI-LceQePdQ645fpijqv3tMIxFHNzhomw&amp;animation=true">
            <a:extLst>
              <a:ext uri="{FF2B5EF4-FFF2-40B4-BE49-F238E27FC236}">
                <a16:creationId xmlns:a16="http://schemas.microsoft.com/office/drawing/2014/main" id="{BBEEF4CB-4471-4E59-AF89-81E1EAC06D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13"/>
          <a:stretch/>
        </p:blipFill>
        <p:spPr bwMode="auto">
          <a:xfrm>
            <a:off x="395827" y="3645024"/>
            <a:ext cx="4650342" cy="220729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attachment.outlook.live.net/owa/Haldermans_Anouk@hotmail.com/service.svc/s/GetAttachmentThumbnail?id=AQMkADAwATY3ZmYAZS05NmRkAC02ZjgxLTAwAi0wMAoARgAAAyZZPnjjAp1KrU8a9jLYTKkHAPzQBzPWjHdHgRVPt02ZYGIAAAIBCQAAAPzQBzPWjHdHgRVPt02ZYGIAAiWyapMAAAABEgAQAFmf%2FjgSYUtDl12uIoQvhvI%3D&amp;thumbnailType=2&amp;owa=outlook.live.com&amp;scriptVer=20181008.06&amp;isc=1&amp;X-OWA-CANARY=WmLLhiAyT0afMZpY7zY0cbAfNx_4M9YYzgia9MEW7dUgy1QLLdkm3TFuav5jauLiLa0JdFxpVDg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I1OTgyLTI1MzEwOTQ0MDFcIixcInB1aWRcIjpcIjE4Mjk1ODEyODk3NzkwNzNcIixcIm9pZFwiOlwiMDAwNjdmZmUtOTZkZC02ZjgxLTAwMDAtMDAwMDAwMDAwMDAwXCIsXCJzY29wZVwiOlwiT3dhRG93bmxvYWRcIn0iLCJuYmYiOjE1Mzk3NTY4NzAsImV4cCI6MTUzOTc1NzQ3MCwiaXNzIjoiMDAwMDAwMDItMDAwMC0wZmYxLWNlMDAtMDAwMDAwMDAwMDAwQDg0ZGY5ZTdmLWU5ZjYtNDBhZi1iNDM1LWFhYWFhYWFhYWFhYSIsImF1ZCI6IjAwMDAwMDAyLTAwMDAtMGZmMS1jZTAwLTAwMDAwMDAwMDAwMC9hdHRhY2htZW50Lm91dGxvb2subGl2ZS5uZXRAODRkZjllN2YtZTlmNi00MGFmLWI0MzUtYWFhYWFhYWFhYWFhIn0.MAvNcXgwdRIA8pnc6B3ghibtKR_Zde4_ppuCk8TeyAwXpbo19Hyj0H2QNp-H09ZBB3_sCqNUmu2pzVeWIo6_eFT8eNtzA_TRl3AEK5QD8b9Cxz578r8jmVCPNBzjEHd35Xy460dSEZXXR2idF-vkL8bS07f8SPE__ZO3JtsbYE-D6N3EZiWj5DJ5oYABn4gUQkrOMfBUAUySLOJD5Lc8QLeGJaH-jwfjPDUbokLmt7uXxvMIDDf_AKVURhVHSa0EcQ-3937mYFtWdv0KbiSZIjw47a_q2ds77-7gPrfYkttBjcuejoDJRYI-LceQePdQ645fpijqv3tMIxFHNzhomw&amp;animation=true">
            <a:extLst>
              <a:ext uri="{FF2B5EF4-FFF2-40B4-BE49-F238E27FC236}">
                <a16:creationId xmlns:a16="http://schemas.microsoft.com/office/drawing/2014/main" id="{99F7307A-8C1C-4A6E-A9A1-3E5983F7CD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68"/>
          <a:stretch/>
        </p:blipFill>
        <p:spPr bwMode="auto">
          <a:xfrm>
            <a:off x="288250" y="589748"/>
            <a:ext cx="4650342" cy="237626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 descr="Afbeeldingsresultaat voor duim omhoog omlaa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95" b="9428"/>
          <a:stretch/>
        </p:blipFill>
        <p:spPr bwMode="auto">
          <a:xfrm>
            <a:off x="5046168" y="3863730"/>
            <a:ext cx="1418646" cy="17698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Afbeelding 6" descr="Afbeeldingsresultaat voor duim omhoog omlaa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5" b="9428"/>
          <a:stretch/>
        </p:blipFill>
        <p:spPr bwMode="auto">
          <a:xfrm>
            <a:off x="5046169" y="945015"/>
            <a:ext cx="1470338" cy="17698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70" name="Picture 2" descr="Gerelateerde afbeeldi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51"/>
          <a:stretch/>
        </p:blipFill>
        <p:spPr bwMode="auto">
          <a:xfrm>
            <a:off x="6516506" y="4042727"/>
            <a:ext cx="2472209" cy="159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Afbeeldingsresultaat voor tennisb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918623"/>
            <a:ext cx="1426113" cy="142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22E9061D-1CED-465A-95F6-E6E0314DDC3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930250"/>
            <a:ext cx="1440160" cy="747326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700B3937-5D5F-49CC-8BA0-4C30CE6C998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0">
            <a:solidFill>
              <a:srgbClr val="4EC9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10" name="Picture 2" descr="Documenten en projectlogo | Ontdek Techniektalent">
            <a:extLst>
              <a:ext uri="{FF2B5EF4-FFF2-40B4-BE49-F238E27FC236}">
                <a16:creationId xmlns:a16="http://schemas.microsoft.com/office/drawing/2014/main" id="{3722A41C-C51B-4349-8100-5E0DD64B6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996663"/>
            <a:ext cx="1331640" cy="65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44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fbeeldingsresultaat voor drawing hou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0" t="17452" r="20025" b="21137"/>
          <a:stretch/>
        </p:blipFill>
        <p:spPr bwMode="auto">
          <a:xfrm>
            <a:off x="251520" y="1484784"/>
            <a:ext cx="4104456" cy="374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 descr="Afbeeldingsresultaat voor pij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4433417" y="1506511"/>
            <a:ext cx="528686" cy="52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/>
          <p:cNvSpPr/>
          <p:nvPr/>
        </p:nvSpPr>
        <p:spPr>
          <a:xfrm>
            <a:off x="5039544" y="1503435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BE" sz="2800" dirty="0">
                <a:latin typeface="+mj-lt"/>
              </a:rPr>
              <a:t>Stevig huisje!</a:t>
            </a:r>
          </a:p>
          <a:p>
            <a:endParaRPr lang="nl-BE" sz="2800" dirty="0">
              <a:latin typeface="+mj-lt"/>
            </a:endParaRPr>
          </a:p>
          <a:p>
            <a:r>
              <a:rPr lang="nl-BE" sz="2800" dirty="0">
                <a:latin typeface="+mj-lt"/>
              </a:rPr>
              <a:t>Eendje moet door </a:t>
            </a:r>
            <a:br>
              <a:rPr lang="nl-BE" sz="2800" dirty="0">
                <a:latin typeface="+mj-lt"/>
              </a:rPr>
            </a:br>
            <a:r>
              <a:rPr lang="nl-BE" sz="2800" dirty="0">
                <a:latin typeface="+mj-lt"/>
              </a:rPr>
              <a:t>het raam kunnen kijken</a:t>
            </a:r>
          </a:p>
          <a:p>
            <a:endParaRPr lang="nl-BE" sz="2800" dirty="0">
              <a:latin typeface="+mj-lt"/>
            </a:endParaRPr>
          </a:p>
          <a:p>
            <a:r>
              <a:rPr lang="nl-BE" sz="2800" dirty="0">
                <a:latin typeface="+mj-lt"/>
              </a:rPr>
              <a:t>Waterdicht (met dak)</a:t>
            </a:r>
            <a:br>
              <a:rPr lang="nl-BE" sz="2800" dirty="0">
                <a:latin typeface="+mj-lt"/>
              </a:rPr>
            </a:br>
            <a:endParaRPr lang="nl-BE" sz="2800" dirty="0">
              <a:latin typeface="+mj-lt"/>
            </a:endParaRPr>
          </a:p>
          <a:p>
            <a:r>
              <a:rPr lang="nl-BE" sz="2800" dirty="0">
                <a:latin typeface="+mj-lt"/>
              </a:rPr>
              <a:t>Met weinig materialen</a:t>
            </a:r>
          </a:p>
        </p:txBody>
      </p:sp>
      <p:pic>
        <p:nvPicPr>
          <p:cNvPr id="7" name="Picture 14" descr="Afbeeldingsresultaat voor pij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4433417" y="2395970"/>
            <a:ext cx="528686" cy="52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Afbeeldingsresultaat voor pij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4433417" y="3645024"/>
            <a:ext cx="528686" cy="52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Afbeeldingsresultaat voor pij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4433417" y="4534483"/>
            <a:ext cx="528686" cy="52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hoek 9"/>
          <p:cNvSpPr/>
          <p:nvPr/>
        </p:nvSpPr>
        <p:spPr>
          <a:xfrm>
            <a:off x="0" y="0"/>
            <a:ext cx="9144000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7500" b="1" cap="none" spc="0" dirty="0">
                <a:ln w="10160">
                  <a:solidFill>
                    <a:srgbClr val="4EC9F5"/>
                  </a:solidFill>
                  <a:prstDash val="solid"/>
                </a:ln>
                <a:solidFill>
                  <a:srgbClr val="4EC9F5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Criteria?</a:t>
            </a:r>
          </a:p>
        </p:txBody>
      </p:sp>
      <p:pic>
        <p:nvPicPr>
          <p:cNvPr id="11" name="Afbeelding 10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00AD24D0-6ABE-42D9-8AF4-220A446C23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384" y="5949280"/>
            <a:ext cx="1440160" cy="747326"/>
          </a:xfrm>
          <a:prstGeom prst="rect">
            <a:avLst/>
          </a:prstGeom>
        </p:spPr>
      </p:pic>
      <p:sp>
        <p:nvSpPr>
          <p:cNvPr id="12" name="Rechthoek 11">
            <a:extLst>
              <a:ext uri="{FF2B5EF4-FFF2-40B4-BE49-F238E27FC236}">
                <a16:creationId xmlns:a16="http://schemas.microsoft.com/office/drawing/2014/main" id="{F80A70B4-6678-4C48-94ED-FE3EFA56461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0">
            <a:solidFill>
              <a:srgbClr val="4EC9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13" name="Picture 2" descr="Documenten en projectlogo | Ontdek Techniektalent">
            <a:extLst>
              <a:ext uri="{FF2B5EF4-FFF2-40B4-BE49-F238E27FC236}">
                <a16:creationId xmlns:a16="http://schemas.microsoft.com/office/drawing/2014/main" id="{6ECEA8E9-2AE2-43D9-B5D8-5F613BB4C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545" y="5995119"/>
            <a:ext cx="1331640" cy="65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98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D00387DEAF2E4697E5C2A383DEDC11" ma:contentTypeVersion="13" ma:contentTypeDescription="Een nieuw document maken." ma:contentTypeScope="" ma:versionID="ff7970bcf1e3c5e15440279113de11aa">
  <xsd:schema xmlns:xsd="http://www.w3.org/2001/XMLSchema" xmlns:xs="http://www.w3.org/2001/XMLSchema" xmlns:p="http://schemas.microsoft.com/office/2006/metadata/properties" xmlns:ns2="e0c18fdd-ca2c-4618-8a7a-b2e43473c8c9" xmlns:ns3="cf5cc28b-2b92-4446-8057-816826be6778" targetNamespace="http://schemas.microsoft.com/office/2006/metadata/properties" ma:root="true" ma:fieldsID="c2835f8b962148067eaab38b4559d376" ns2:_="" ns3:_="">
    <xsd:import namespace="e0c18fdd-ca2c-4618-8a7a-b2e43473c8c9"/>
    <xsd:import namespace="cf5cc28b-2b92-4446-8057-816826be67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c18fdd-ca2c-4618-8a7a-b2e43473c8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5cc28b-2b92-4446-8057-816826be677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80D65B-D6ED-4EA6-8369-5BFFE2B4B886}">
  <ds:schemaRefs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dcmitype/"/>
    <ds:schemaRef ds:uri="http://www.w3.org/XML/1998/namespace"/>
    <ds:schemaRef ds:uri="http://purl.org/dc/terms/"/>
    <ds:schemaRef ds:uri="http://schemas.microsoft.com/office/2006/documentManagement/types"/>
    <ds:schemaRef ds:uri="cf5cc28b-2b92-4446-8057-816826be6778"/>
    <ds:schemaRef ds:uri="e0c18fdd-ca2c-4618-8a7a-b2e43473c8c9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C1F86ED-2260-40DC-8665-38E45C21FA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67A40A-CDD9-466E-9287-1E82EE01C2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c18fdd-ca2c-4618-8a7a-b2e43473c8c9"/>
    <ds:schemaRef ds:uri="cf5cc28b-2b92-4446-8057-816826be67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2460</TotalTime>
  <Words>211</Words>
  <Application>Microsoft Office PowerPoint</Application>
  <PresentationFormat>Diavoorstelling (4:3)</PresentationFormat>
  <Paragraphs>47</Paragraphs>
  <Slides>15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Provinciebestuur Limburg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Thys Christina</dc:creator>
  <cp:lastModifiedBy>Borremans Wim</cp:lastModifiedBy>
  <cp:revision>141</cp:revision>
  <cp:lastPrinted>2021-12-01T20:29:21Z</cp:lastPrinted>
  <dcterms:created xsi:type="dcterms:W3CDTF">2018-09-10T12:35:58Z</dcterms:created>
  <dcterms:modified xsi:type="dcterms:W3CDTF">2021-12-01T20:29:26Z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0x0101008BD00387DEAF2E4697E5C2A383DEDC11</vt:lpwstr>
  </property>
</Properties>
</file>